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5" r:id="rId1"/>
  </p:sldMasterIdLst>
  <p:sldIdLst>
    <p:sldId id="256" r:id="rId2"/>
    <p:sldId id="257" r:id="rId3"/>
    <p:sldId id="272" r:id="rId4"/>
    <p:sldId id="273" r:id="rId5"/>
    <p:sldId id="259" r:id="rId6"/>
    <p:sldId id="260" r:id="rId7"/>
    <p:sldId id="264" r:id="rId8"/>
    <p:sldId id="266" r:id="rId9"/>
    <p:sldId id="265" r:id="rId10"/>
    <p:sldId id="274" r:id="rId11"/>
    <p:sldId id="270" r:id="rId12"/>
    <p:sldId id="261" r:id="rId13"/>
    <p:sldId id="262" r:id="rId14"/>
    <p:sldId id="263" r:id="rId15"/>
    <p:sldId id="271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12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619A8-22B3-83C2-05FC-046ABF993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286381-35ED-FE0A-869A-354E1BCFA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BB8B7-D2C2-456E-492D-B7B8F0C2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F3A31-EC78-5E35-3D65-67AAF02A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223E71-6858-CDD8-2BFE-1C84580C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EC046-184C-8680-90A6-C8BF402B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2E2D3-3563-D71F-809B-A470462D9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D6F0A-9FF0-BD1D-DFD5-EAD40C07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BA51F-20EF-1602-FAD8-35D18301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6B74E-4286-40AC-400B-32AB1AF4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3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394211-BBEE-3CF0-A650-BF38A54DBB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B9DDA-4F5E-6F16-BE84-4F5A6B553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96B70-8865-87BC-6821-EC6C4BCC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C60BE6-129E-BF42-4AEF-B3D17658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A659A-B86D-6637-235C-0C1F4C0F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71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C68FF-89A7-AA75-D160-8FEE8128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6001-F697-0D53-5397-FE2013E3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AD1DC-0C46-05D2-AE75-7C7482753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414EE-49D6-C3C7-C03C-62CB339E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CEE6A-078C-9A1B-A151-349E7F4F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297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68DB4-1ECE-7943-D51B-EDE648B9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C1E91D-822D-5D3C-A6C8-02671688F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4FE19-0D3C-7FAF-2663-0CA6C39E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89798-0FDF-2C41-B26B-62742D41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E1A76-D932-76A4-6004-1E03E9B0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4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C3974-2634-0F21-899F-92AE48F8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9D58A-9F31-CCBA-66F8-BF7276E17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E8B60C-39F7-6058-A3B5-EDF227233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6470D1-691E-1E81-EFF6-F5FDBD68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0C981-820A-01DA-D7E3-69461702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461605-9B32-1AB4-C089-39F52C4B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5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C574B-26DE-8537-5985-76F33102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A2EC6A-57CB-9BB6-90AE-A13240BD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6AD728-CB29-0734-8C04-201EAA953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235C70-E436-F24A-8B90-B02965497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1FBAF6-82C1-9A46-3DBE-9448BAD55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EF7A33-2A43-D9E5-4E42-F386DEBE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7338D-E64C-ED50-E4F3-254347E3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943599-13AF-AFCF-FD59-7C0C1A9D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5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DE75-C33A-FA35-DBBC-B0A87FEA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2F7E22-2B50-BAB6-C1CD-851ABA47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9B425A-4C52-6F97-0E0B-8E16A85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FC62E0-36CE-2309-2B10-3D30F386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1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522876-48E9-B08E-9CBA-760BB569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9A285-79B7-1341-1734-F0EF4CE0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DC352-13F8-D15A-6554-B6F7204B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8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A31C1-EA81-0051-9B88-FCB76981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A3B37-8425-CCD0-8760-32E0F1CB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FFD12C-33D9-EC2E-72FF-918C10ED1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0DE16-9AA9-1E87-563E-44D478CD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1DABE-F0A6-4FC5-6D8A-4E4638A5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2FD469-633E-229B-2BC0-C8EAF41A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6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59934-1613-D5B2-6D8D-892FA13A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0E97CE-5ABC-AD55-BFBD-8CD72C131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FA274A-0570-FC56-7D04-B2811CB9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AC60B4-E432-D3C9-D052-57EC6083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0FD3B2-943A-9E3E-59C2-9B725C60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AAD331-16E3-E552-8F69-2335885D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55059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6C7CEE-1154-D3CB-6262-D60C97C7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E74B49-756F-C925-58FA-7EEBF75C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410796-7DA5-CE5C-8F1E-FC0A8EC810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5C789-E003-4363-B894-57AADFEFB958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17DEF-0BB0-58F8-D002-7882BA477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F5351-2C52-3039-F409-2CA3F45B5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4C992-E718-4437-9707-B0F022F02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5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3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EAFC378-BBDD-FE44-FB82-24F5900E34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C1BB"/>
          </a:solidFill>
          <a:ln>
            <a:solidFill>
              <a:srgbClr val="D9C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670FE-E036-8302-B1E2-ACB75D0F9756}"/>
              </a:ext>
            </a:extLst>
          </p:cNvPr>
          <p:cNvSpPr txBox="1"/>
          <p:nvPr/>
        </p:nvSpPr>
        <p:spPr>
          <a:xfrm>
            <a:off x="2002173" y="1713099"/>
            <a:ext cx="8187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모드 변경 마이 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3DC06-1C86-0A42-8632-160A13F2E952}"/>
              </a:ext>
            </a:extLst>
          </p:cNvPr>
          <p:cNvSpPr txBox="1"/>
          <p:nvPr/>
        </p:nvSpPr>
        <p:spPr>
          <a:xfrm>
            <a:off x="2002173" y="3228945"/>
            <a:ext cx="818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 AVR128a </a:t>
            </a:r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 </a:t>
            </a:r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</a:t>
            </a:r>
            <a:endParaRPr lang="ko-KR" altLang="en-US" sz="20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7CFB2-FB23-404D-0434-44214FB9201A}"/>
              </a:ext>
            </a:extLst>
          </p:cNvPr>
          <p:cNvSpPr txBox="1"/>
          <p:nvPr/>
        </p:nvSpPr>
        <p:spPr>
          <a:xfrm>
            <a:off x="8723153" y="6220785"/>
            <a:ext cx="365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손혜수</a:t>
            </a:r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민동재</a:t>
            </a:r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</a:t>
            </a:r>
            <a:endParaRPr lang="ko-KR" altLang="en-US" sz="20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9" name="그래픽 8" descr="재택 근무 단색으로 채워진">
            <a:extLst>
              <a:ext uri="{FF2B5EF4-FFF2-40B4-BE49-F238E27FC236}">
                <a16:creationId xmlns:a16="http://schemas.microsoft.com/office/drawing/2014/main" id="{C666BA32-EEC5-5AE0-19D6-92F6D623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001" y="3944572"/>
            <a:ext cx="1215997" cy="121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45208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3430" y="386435"/>
            <a:ext cx="4930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프로세스</a:t>
            </a:r>
            <a:r>
              <a:rPr lang="en-US" altLang="ko-KR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(AVR128A)</a:t>
            </a:r>
            <a:endParaRPr lang="ko-KR" altLang="en-US" sz="3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370" y="1328075"/>
            <a:ext cx="3928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나눔스퀘어라운드OTF Bold"/>
                <a:ea typeface="나눔스퀘어라운드OTF Bold"/>
              </a:rPr>
              <a:t>● 문자열 수신</a:t>
            </a:r>
            <a:endParaRPr lang="ko-KR" altLang="en-US" sz="1600">
              <a:latin typeface="나눔스퀘어라운드OTF Bold"/>
              <a:ea typeface="나눔스퀘어라운드OTF Bold"/>
            </a:endParaRPr>
          </a:p>
        </p:txBody>
      </p:sp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3370" y="1666629"/>
            <a:ext cx="2791215" cy="3086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76811" y="1328075"/>
            <a:ext cx="3928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나눔스퀘어라운드OTF Bold"/>
                <a:ea typeface="나눔스퀘어라운드OTF Bold"/>
              </a:rPr>
              <a:t>● 문자열 파싱</a:t>
            </a:r>
            <a:endParaRPr lang="ko-KR" altLang="en-US" sz="1600">
              <a:latin typeface="나눔스퀘어라운드OTF Bold"/>
              <a:ea typeface="나눔스퀘어라운드OTF Bold"/>
            </a:endParaRPr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6811" y="1666629"/>
            <a:ext cx="4429743" cy="2905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09787" y="1328075"/>
            <a:ext cx="3146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나눔스퀘어라운드OTF Bold"/>
                <a:ea typeface="나눔스퀘어라운드OTF Bold"/>
              </a:rPr>
              <a:t>● 모드별 동작 설정</a:t>
            </a:r>
            <a:endParaRPr lang="ko-KR" altLang="en-US" sz="1600">
              <a:latin typeface="나눔스퀘어라운드OTF Bold"/>
              <a:ea typeface="나눔스퀘어라운드OTF Bold"/>
            </a:endParaRPr>
          </a:p>
        </p:txBody>
      </p:sp>
      <p:pic>
        <p:nvPicPr>
          <p:cNvPr id="21" name="그림 20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09787" y="1666629"/>
            <a:ext cx="3781953" cy="42868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77007" y="270106"/>
            <a:ext cx="1757577" cy="194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D58A1C0-A10F-F9BF-58C2-48E578B33A35}"/>
              </a:ext>
            </a:extLst>
          </p:cNvPr>
          <p:cNvSpPr txBox="1"/>
          <p:nvPr/>
        </p:nvSpPr>
        <p:spPr>
          <a:xfrm>
            <a:off x="433429" y="386435"/>
            <a:ext cx="454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프로세스</a:t>
            </a:r>
            <a:r>
              <a:rPr lang="en-US" altLang="ko-KR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(AVR128A)</a:t>
            </a:r>
            <a:endParaRPr lang="ko-KR" altLang="en-US" sz="3600" dirty="0">
              <a:solidFill>
                <a:srgbClr val="D9C1B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76A9C-7A6B-2B09-946E-609B4479C89A}"/>
              </a:ext>
            </a:extLst>
          </p:cNvPr>
          <p:cNvSpPr txBox="1"/>
          <p:nvPr/>
        </p:nvSpPr>
        <p:spPr>
          <a:xfrm>
            <a:off x="553370" y="1328075"/>
            <a:ext cx="392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● 문자열 송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/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수신 파형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96BE4A-A10C-3FB3-5464-5AD67B70F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0" y="1666629"/>
            <a:ext cx="9488224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93921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3430" y="386435"/>
            <a:ext cx="2361886" cy="640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시연 영상</a:t>
            </a:r>
            <a:endParaRPr lang="ko-KR" altLang="en-US" sz="3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2" name="KakaoTalk_20220729_1628201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420240" y="449871"/>
            <a:ext cx="3351520" cy="5958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90928" y="4340761"/>
            <a:ext cx="4382133" cy="7285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3430" y="386435"/>
            <a:ext cx="4415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문제점 및 해결 방안</a:t>
            </a:r>
            <a:endParaRPr lang="ko-KR" altLang="en-US" sz="3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142140" y="1356852"/>
            <a:ext cx="11842708" cy="2467319"/>
            <a:chOff x="142140" y="1356852"/>
            <a:chExt cx="11842708" cy="2467319"/>
          </a:xfrm>
        </p:grpSpPr>
        <p:grpSp>
          <p:nvGrpSpPr>
            <p:cNvPr id="3" name="그룹 2"/>
            <p:cNvGrpSpPr/>
            <p:nvPr/>
          </p:nvGrpSpPr>
          <p:grpSpPr>
            <a:xfrm rot="0">
              <a:off x="3112080" y="1356852"/>
              <a:ext cx="8872768" cy="2072148"/>
              <a:chOff x="2508073" y="1356852"/>
              <a:chExt cx="8872768" cy="2072148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2508073" y="1356852"/>
                <a:ext cx="2953162" cy="20721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나눔스퀘어라운드OTF Bold"/>
                    <a:ea typeface="나눔스퀘어라운드OTF Bold"/>
                  </a:rPr>
                  <a:t>UART0 </a:t>
                </a:r>
                <a:r>
                  <a:rPr lang="ko-KR" altLang="en-US" sz="1800">
                    <a:solidFill>
                      <a:schemeClr val="bg1"/>
                    </a:solidFill>
                    <a:latin typeface="나눔스퀘어라운드OTF Bold"/>
                    <a:ea typeface="나눔스퀘어라운드OTF Bold"/>
                  </a:rPr>
                  <a:t>송</a:t>
                </a:r>
                <a:r>
                  <a:rPr lang="en-US" altLang="ko-KR" sz="1800">
                    <a:solidFill>
                      <a:schemeClr val="bg1"/>
                    </a:solidFill>
                    <a:latin typeface="나눔스퀘어라운드OTF Bold"/>
                    <a:ea typeface="나눔스퀘어라운드OTF Bold"/>
                  </a:rPr>
                  <a:t>/</a:t>
                </a:r>
                <a:r>
                  <a:rPr lang="ko-KR" altLang="en-US" sz="1800">
                    <a:solidFill>
                      <a:schemeClr val="bg1"/>
                    </a:solidFill>
                    <a:latin typeface="나눔스퀘어라운드OTF Bold"/>
                    <a:ea typeface="나눔스퀘어라운드OTF Bold"/>
                  </a:rPr>
                  <a:t>수신 시 데이터를 한 바이트 씩 받는 것을 확인 하지 못함</a:t>
                </a:r>
                <a:endParaRPr lang="ko-KR" altLang="en-US" sz="1800">
                  <a:solidFill>
                    <a:schemeClr val="bg1"/>
                  </a:solidFill>
                  <a:latin typeface="나눔스퀘어라운드OTF Bold"/>
                  <a:ea typeface="나눔스퀘어라운드OTF Bold"/>
                </a:endParaRPr>
              </a:p>
              <a:p>
                <a:pPr algn="ctr">
                  <a:defRPr/>
                </a:pPr>
                <a:endParaRPr lang="en-US" altLang="ko-KR">
                  <a:solidFill>
                    <a:schemeClr val="bg1"/>
                  </a:solidFill>
                  <a:latin typeface="나눔스퀘어라운드OTF Bold"/>
                  <a:ea typeface="나눔스퀘어라운드OTF Bold"/>
                </a:endParaRPr>
              </a:p>
              <a:p>
                <a:pPr algn="ctr">
                  <a:defRPr/>
                </a:pPr>
                <a:r>
                  <a:rPr lang="ko-KR" altLang="en-US" sz="1800">
                    <a:solidFill>
                      <a:schemeClr val="bg1"/>
                    </a:solidFill>
                    <a:latin typeface="나눔스퀘어라운드OTF Bold"/>
                    <a:ea typeface="나눔스퀘어라운드OTF Bold"/>
                  </a:rPr>
                  <a:t> 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8112155" y="1356852"/>
                <a:ext cx="3268686" cy="2072148"/>
              </a:xfrm>
              <a:prstGeom prst="rect">
                <a:avLst/>
              </a:prstGeom>
              <a:solidFill>
                <a:srgbClr val="d9c1bb"/>
              </a:solidFill>
              <a:ln>
                <a:solidFill>
                  <a:srgbClr val="d9c1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bg1"/>
                    </a:solidFill>
                    <a:latin typeface="나눔스퀘어라운드OTF Bold"/>
                    <a:ea typeface="나눔스퀘어라운드OTF Bold"/>
                  </a:rPr>
                  <a:t>개행 문자를 활용하여 </a:t>
                </a:r>
                <a:endParaRPr lang="ko-KR" altLang="en-US">
                  <a:solidFill>
                    <a:schemeClr val="bg1"/>
                  </a:solidFill>
                  <a:latin typeface="나눔스퀘어라운드OTF Bold"/>
                  <a:ea typeface="나눔스퀘어라운드OTF Bold"/>
                </a:endParaRPr>
              </a:p>
              <a:p>
                <a:pPr lvl="0">
                  <a:defRPr/>
                </a:pPr>
                <a:r>
                  <a:rPr lang="ko-KR" altLang="en-US">
                    <a:solidFill>
                      <a:schemeClr val="bg1"/>
                    </a:solidFill>
                    <a:latin typeface="나눔스퀘어라운드OTF Bold"/>
                    <a:ea typeface="나눔스퀘어라운드OTF Bold"/>
                  </a:rPr>
                  <a:t>한 바이트씩 문자열 구분</a:t>
                </a:r>
                <a:endParaRPr lang="ko-KR" altLang="en-US">
                  <a:solidFill>
                    <a:schemeClr val="bg1"/>
                  </a:solidFill>
                  <a:latin typeface="나눔스퀘어라운드OTF Bold"/>
                  <a:ea typeface="나눔스퀘어라운드OTF Bold"/>
                </a:endParaRPr>
              </a:p>
              <a:p>
                <a:pPr algn="ctr">
                  <a:defRPr/>
                </a:pPr>
                <a:endParaRPr lang="en-US" altLang="ko-KR">
                  <a:solidFill>
                    <a:schemeClr val="bg1"/>
                  </a:solidFill>
                  <a:latin typeface="나눔스퀘어라운드OTF Bold"/>
                  <a:ea typeface="나눔스퀘어라운드OTF Bold"/>
                </a:endParaRPr>
              </a:p>
              <a:p>
                <a:pPr algn="ctr">
                  <a:defRPr/>
                </a:pPr>
                <a:endParaRPr lang="en-US" altLang="ko-KR">
                  <a:solidFill>
                    <a:schemeClr val="bg1"/>
                  </a:solidFill>
                  <a:latin typeface="나눔스퀘어라운드OTF Bold"/>
                  <a:ea typeface="나눔스퀘어라운드OTF Bold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2140" y="1356852"/>
              <a:ext cx="2953162" cy="809738"/>
            </a:xfrm>
            <a:prstGeom prst="rect">
              <a:avLst/>
            </a:prstGeom>
          </p:spPr>
        </p:pic>
        <p:pic>
          <p:nvPicPr>
            <p:cNvPr id="8" name="그림 7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44106" y="1356852"/>
              <a:ext cx="2372056" cy="2467319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 rot="0">
            <a:off x="3112080" y="3753086"/>
            <a:ext cx="8872768" cy="2072148"/>
            <a:chOff x="2508073" y="1356852"/>
            <a:chExt cx="8872768" cy="2072148"/>
          </a:xfrm>
        </p:grpSpPr>
        <p:sp>
          <p:nvSpPr>
            <p:cNvPr id="14" name="직사각형 13"/>
            <p:cNvSpPr/>
            <p:nvPr/>
          </p:nvSpPr>
          <p:spPr>
            <a:xfrm>
              <a:off x="2508073" y="1356852"/>
              <a:ext cx="2953162" cy="20721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altLang="ko-KR" sz="1800">
                  <a:solidFill>
                    <a:schemeClr val="bg1"/>
                  </a:solidFill>
                  <a:latin typeface="나눔스퀘어라운드OTF Bold"/>
                  <a:ea typeface="나눔스퀘어라운드OTF Bold"/>
                </a:rPr>
                <a:t>while</a:t>
              </a:r>
              <a:r>
                <a:rPr lang="ko-KR" altLang="en-US" sz="1800">
                  <a:solidFill>
                    <a:schemeClr val="bg1"/>
                  </a:solidFill>
                  <a:latin typeface="나눔스퀘어라운드OTF Bold"/>
                  <a:ea typeface="나눔스퀘어라운드OTF Bold"/>
                </a:rPr>
                <a:t>문에 갇혀서 다음 </a:t>
              </a:r>
              <a:endParaRPr lang="ko-KR" altLang="en-US" sz="1800">
                <a:solidFill>
                  <a:schemeClr val="bg1"/>
                </a:solidFill>
                <a:latin typeface="나눔스퀘어라운드OTF Bold"/>
                <a:ea typeface="나눔스퀘어라운드OTF Bold"/>
              </a:endParaRPr>
            </a:p>
            <a:p>
              <a:pPr algn="just">
                <a:defRPr/>
              </a:pPr>
              <a:r>
                <a:rPr lang="ko-KR" altLang="en-US" sz="1800">
                  <a:solidFill>
                    <a:schemeClr val="bg1"/>
                  </a:solidFill>
                  <a:latin typeface="나눔스퀘어라운드OTF Bold"/>
                  <a:ea typeface="나눔스퀘어라운드OTF Bold"/>
                </a:rPr>
                <a:t>모드로 넘어가지 못함</a:t>
              </a:r>
              <a:endParaRPr lang="ko-KR" altLang="en-US" sz="1800">
                <a:solidFill>
                  <a:schemeClr val="bg1"/>
                </a:solidFill>
                <a:latin typeface="나눔스퀘어라운드OTF Bold"/>
                <a:ea typeface="나눔스퀘어라운드OTF Bold"/>
              </a:endParaRPr>
            </a:p>
            <a:p>
              <a:pPr algn="ctr">
                <a:defRPr/>
              </a:pPr>
              <a:endParaRPr lang="en-US" altLang="ko-KR">
                <a:solidFill>
                  <a:schemeClr val="bg1"/>
                </a:solidFill>
                <a:latin typeface="나눔스퀘어라운드OTF Bold"/>
                <a:ea typeface="나눔스퀘어라운드OTF Bold"/>
              </a:endParaRPr>
            </a:p>
            <a:p>
              <a:pPr algn="ctr">
                <a:defRPr/>
              </a:pPr>
              <a:r>
                <a:rPr lang="ko-KR" altLang="en-US" sz="1800">
                  <a:solidFill>
                    <a:schemeClr val="bg1"/>
                  </a:solidFill>
                  <a:latin typeface="나눔스퀘어라운드OTF Bold"/>
                  <a:ea typeface="나눔스퀘어라운드OTF Bold"/>
                </a:rPr>
                <a:t>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12155" y="1356852"/>
              <a:ext cx="3268686" cy="2072148"/>
            </a:xfrm>
            <a:prstGeom prst="rect">
              <a:avLst/>
            </a:prstGeom>
            <a:solidFill>
              <a:srgbClr val="d9c1bb"/>
            </a:solidFill>
            <a:ln>
              <a:solidFill>
                <a:srgbClr val="d9c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ko-KR" altLang="en-US">
                  <a:solidFill>
                    <a:schemeClr val="bg1"/>
                  </a:solidFill>
                  <a:latin typeface="나눔스퀘어라운드OTF Bold"/>
                  <a:ea typeface="나눔스퀘어라운드OTF Bold"/>
                </a:rPr>
                <a:t>아두이노에서 인터럽트를 </a:t>
              </a:r>
              <a:endParaRPr lang="ko-KR" altLang="en-US">
                <a:solidFill>
                  <a:schemeClr val="bg1"/>
                </a:solidFill>
                <a:latin typeface="나눔스퀘어라운드OTF Bold"/>
                <a:ea typeface="나눔스퀘어라운드OTF Bold"/>
              </a:endParaRPr>
            </a:p>
            <a:p>
              <a:pPr algn="just">
                <a:defRPr/>
              </a:pPr>
              <a:r>
                <a:rPr lang="ko-KR" altLang="en-US">
                  <a:solidFill>
                    <a:schemeClr val="bg1"/>
                  </a:solidFill>
                  <a:latin typeface="나눔스퀘어라운드OTF Bold"/>
                  <a:ea typeface="나눔스퀘어라운드OTF Bold"/>
                </a:rPr>
                <a:t>사용하여 모드</a:t>
              </a:r>
              <a:r>
                <a:rPr lang="en-US" altLang="ko-KR">
                  <a:solidFill>
                    <a:schemeClr val="bg1"/>
                  </a:solidFill>
                  <a:latin typeface="나눔스퀘어라운드OTF Bold"/>
                  <a:ea typeface="나눔스퀘어라운드OTF Bold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나눔스퀘어라운드OTF Bold"/>
                  <a:ea typeface="나눔스퀘어라운드OTF Bold"/>
                </a:rPr>
                <a:t>변경 </a:t>
              </a:r>
              <a:endParaRPr lang="ko-KR" altLang="en-US">
                <a:solidFill>
                  <a:schemeClr val="bg1"/>
                </a:solidFill>
                <a:latin typeface="나눔스퀘어라운드OTF Bold"/>
                <a:ea typeface="나눔스퀘어라운드OTF Bold"/>
              </a:endParaRPr>
            </a:p>
            <a:p>
              <a:pPr algn="ctr">
                <a:defRPr/>
              </a:pPr>
              <a:endParaRPr lang="en-US" altLang="ko-KR">
                <a:solidFill>
                  <a:schemeClr val="bg1"/>
                </a:solidFill>
                <a:latin typeface="나눔스퀘어라운드OTF Bold"/>
                <a:ea typeface="나눔스퀘어라운드OTF Bold"/>
              </a:endParaRPr>
            </a:p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640" b="640"/>
          <a:stretch>
            <a:fillRect/>
          </a:stretch>
        </p:blipFill>
        <p:spPr>
          <a:xfrm>
            <a:off x="252800" y="3594695"/>
            <a:ext cx="2788775" cy="2882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rot="0">
            <a:off x="1" y="0"/>
            <a:ext cx="12191998" cy="6858000"/>
            <a:chOff x="1" y="0"/>
            <a:chExt cx="12191998" cy="6858000"/>
          </a:xfrm>
        </p:grpSpPr>
        <p:grpSp>
          <p:nvGrpSpPr>
            <p:cNvPr id="2" name="그룹 1"/>
            <p:cNvGrpSpPr/>
            <p:nvPr/>
          </p:nvGrpSpPr>
          <p:grpSpPr>
            <a:xfrm rot="0">
              <a:off x="1" y="0"/>
              <a:ext cx="12191998" cy="6858000"/>
              <a:chOff x="1" y="0"/>
              <a:chExt cx="12191998" cy="68580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" y="0"/>
                <a:ext cx="6095999" cy="6858000"/>
              </a:xfrm>
              <a:prstGeom prst="rect">
                <a:avLst/>
              </a:prstGeom>
              <a:solidFill>
                <a:srgbClr val="d9c1bb"/>
              </a:solidFill>
              <a:ln>
                <a:solidFill>
                  <a:srgbClr val="d9c1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6096000" y="0"/>
                <a:ext cx="6095999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345347" y="314063"/>
              <a:ext cx="11501307" cy="62298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3430" y="386435"/>
            <a:ext cx="4415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기대 효과</a:t>
            </a:r>
            <a:endParaRPr lang="ko-KR" altLang="en-US" sz="3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005851" y="1689911"/>
            <a:ext cx="10117951" cy="3550080"/>
            <a:chOff x="1005851" y="1957182"/>
            <a:chExt cx="10117951" cy="294363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05851" y="1957182"/>
              <a:ext cx="6220693" cy="294363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164196" y="2717594"/>
              <a:ext cx="3959606" cy="14856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  <a:defRPr/>
              </a:pPr>
              <a:r>
                <a:rPr lang="ko-KR" altLang="en-US" sz="1600">
                  <a:solidFill>
                    <a:srgbClr val="595959"/>
                  </a:solidFill>
                  <a:latin typeface="나눔스퀘어라운드OTF Bold"/>
                  <a:ea typeface="나눔스퀘어라운드OTF Bold"/>
                </a:rPr>
                <a:t>사용자의 취향에 맞게 설정할 수 있는 모드 설정 기능을 추가하여 다양한 성향의 소비자층 확보</a:t>
              </a:r>
              <a:endParaRPr lang="ko-KR" altLang="en-US" sz="1600">
                <a:solidFill>
                  <a:srgbClr val="595959"/>
                </a:solidFill>
                <a:latin typeface="나눔스퀘어라운드OTF Bold"/>
                <a:ea typeface="나눔스퀘어라운드OTF Bold"/>
              </a:endParaRPr>
            </a:p>
            <a:p>
              <a:pPr marL="285750" indent="-285750">
                <a:buFontTx/>
                <a:buChar char="-"/>
                <a:defRPr/>
              </a:pPr>
              <a:endParaRPr lang="en-US" altLang="ko-KR" sz="1600">
                <a:solidFill>
                  <a:srgbClr val="595959"/>
                </a:solidFill>
                <a:latin typeface="나눔스퀘어라운드OTF Bold"/>
                <a:ea typeface="나눔스퀘어라운드OTF Bold"/>
              </a:endParaRPr>
            </a:p>
            <a:p>
              <a:pPr marL="285750" indent="-285750">
                <a:buFontTx/>
                <a:buChar char="-"/>
                <a:defRPr/>
              </a:pPr>
              <a:r>
                <a:rPr lang="ko-KR" altLang="en-US" sz="1600">
                  <a:solidFill>
                    <a:srgbClr val="595959"/>
                  </a:solidFill>
                  <a:latin typeface="나눔스퀘어라운드OTF Bold"/>
                  <a:ea typeface="나눔스퀘어라운드OTF Bold"/>
                </a:rPr>
                <a:t>스마트 홈 시장규모는 빠른 속도로 증가하고 있기 때문에 최신 트렌드에 맞춘 개발을 통해 시대적 흐름 편승</a:t>
              </a:r>
              <a:endParaRPr lang="en-US" altLang="ko-KR" sz="1600">
                <a:solidFill>
                  <a:srgbClr val="595959"/>
                </a:solidFill>
                <a:latin typeface="나눔스퀘어라운드OTF Bold"/>
                <a:ea typeface="나눔스퀘어라운드OTF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1" y="0"/>
            <a:ext cx="12191998" cy="6858000"/>
            <a:chOff x="1" y="0"/>
            <a:chExt cx="12191998" cy="6858000"/>
          </a:xfrm>
        </p:grpSpPr>
        <p:sp>
          <p:nvSpPr>
            <p:cNvPr id="3" name="직사각형 2"/>
            <p:cNvSpPr/>
            <p:nvPr/>
          </p:nvSpPr>
          <p:spPr>
            <a:xfrm>
              <a:off x="1" y="0"/>
              <a:ext cx="6095999" cy="6858000"/>
            </a:xfrm>
            <a:prstGeom prst="rect">
              <a:avLst/>
            </a:prstGeom>
            <a:solidFill>
              <a:srgbClr val="d9c1bb"/>
            </a:solidFill>
            <a:ln>
              <a:solidFill>
                <a:srgbClr val="d9c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096000" y="0"/>
              <a:ext cx="6095999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45347" y="314063"/>
            <a:ext cx="11501307" cy="622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3430" y="386435"/>
            <a:ext cx="4415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기대 효과</a:t>
            </a:r>
            <a:endParaRPr lang="ko-KR" altLang="en-US" sz="3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6353226" y="1387970"/>
            <a:ext cx="5215191" cy="4360446"/>
            <a:chOff x="6451953" y="981011"/>
            <a:chExt cx="5215191" cy="4360446"/>
          </a:xfrm>
        </p:grpSpPr>
        <p:sp>
          <p:nvSpPr>
            <p:cNvPr id="9" name="TextBox 8"/>
            <p:cNvSpPr txBox="1"/>
            <p:nvPr/>
          </p:nvSpPr>
          <p:spPr>
            <a:xfrm>
              <a:off x="7090251" y="4522307"/>
              <a:ext cx="4138200" cy="8191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  <a:defRPr/>
              </a:pPr>
              <a:r>
                <a:rPr lang="ko-KR" altLang="en-US" sz="1600">
                  <a:solidFill>
                    <a:srgbClr val="595959"/>
                  </a:solidFill>
                  <a:latin typeface="나눔스퀘어라운드OTF Bold"/>
                  <a:ea typeface="나눔스퀘어라운드OTF Bold"/>
                </a:rPr>
                <a:t>기존 스마트 홈과는 다른 보안 장치</a:t>
              </a:r>
              <a:r>
                <a:rPr lang="en-US" altLang="ko-KR" sz="1600">
                  <a:solidFill>
                    <a:srgbClr val="595959"/>
                  </a:solidFill>
                  <a:latin typeface="나눔스퀘어라운드OTF Bold"/>
                  <a:ea typeface="나눔스퀘어라운드OTF Bold"/>
                </a:rPr>
                <a:t>, </a:t>
              </a:r>
              <a:r>
                <a:rPr lang="ko-KR" altLang="en-US" sz="1600">
                  <a:solidFill>
                    <a:srgbClr val="595959"/>
                  </a:solidFill>
                  <a:latin typeface="나눔스퀘어라운드OTF Bold"/>
                  <a:ea typeface="나눔스퀘어라운드OTF Bold"/>
                </a:rPr>
                <a:t>모드 설정 기능을 사용하여 신기술</a:t>
              </a:r>
              <a:r>
                <a:rPr lang="en-US" altLang="ko-KR" sz="1600">
                  <a:solidFill>
                    <a:srgbClr val="595959"/>
                  </a:solidFill>
                  <a:latin typeface="나눔스퀘어라운드OTF Bold"/>
                  <a:ea typeface="나눔스퀘어라운드OTF Bold"/>
                </a:rPr>
                <a:t>,</a:t>
              </a:r>
              <a:r>
                <a:rPr lang="ko-KR" altLang="en-US" sz="1600">
                  <a:solidFill>
                    <a:srgbClr val="595959"/>
                  </a:solidFill>
                  <a:latin typeface="나눔스퀘어라운드OTF Bold"/>
                  <a:ea typeface="나눔스퀘어라운드OTF Bold"/>
                </a:rPr>
                <a:t> 신제품</a:t>
              </a:r>
              <a:r>
                <a:rPr lang="en-US" altLang="ko-KR" sz="1600">
                  <a:solidFill>
                    <a:srgbClr val="595959"/>
                  </a:solidFill>
                  <a:latin typeface="나눔스퀘어라운드OTF Bold"/>
                  <a:ea typeface="나눔스퀘어라운드OTF Bold"/>
                </a:rPr>
                <a:t>, </a:t>
              </a:r>
              <a:r>
                <a:rPr lang="ko-KR" altLang="en-US" sz="1600">
                  <a:solidFill>
                    <a:srgbClr val="595959"/>
                  </a:solidFill>
                  <a:latin typeface="나눔스퀘어라운드OTF Bold"/>
                  <a:ea typeface="나눔스퀘어라운드OTF Bold"/>
                </a:rPr>
                <a:t>서비스 개발 부분을 해결 가능</a:t>
              </a:r>
              <a:endParaRPr lang="en-US" altLang="ko-KR" sz="1600">
                <a:solidFill>
                  <a:srgbClr val="595959"/>
                </a:solidFill>
                <a:latin typeface="나눔스퀘어라운드OTF Bold"/>
                <a:ea typeface="나눔스퀘어라운드OTF Bold"/>
              </a:endParaRPr>
            </a:p>
          </p:txBody>
        </p:sp>
        <p:pic>
          <p:nvPicPr>
            <p:cNvPr id="10" name="그림 9" descr="테이블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t="2000"/>
            <a:stretch>
              <a:fillRect/>
            </a:stretch>
          </p:blipFill>
          <p:spPr>
            <a:xfrm>
              <a:off x="6451953" y="981011"/>
              <a:ext cx="5215191" cy="336784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2924" y="1981277"/>
            <a:ext cx="2323703" cy="24187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6617" y="5025706"/>
            <a:ext cx="4269383" cy="57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rgbClr val="595959"/>
                </a:solidFill>
                <a:latin typeface="나눔스퀘어라운드OTF Bold"/>
                <a:ea typeface="나눔스퀘어라운드OTF Bold"/>
              </a:rPr>
              <a:t>- </a:t>
            </a:r>
            <a:r>
              <a:rPr lang="ko-KR" altLang="en-US" sz="1600">
                <a:solidFill>
                  <a:srgbClr val="595959"/>
                </a:solidFill>
                <a:latin typeface="나눔스퀘어라운드OTF Bold"/>
                <a:ea typeface="나눔스퀘어라운드OTF Bold"/>
              </a:rPr>
              <a:t>침입 경보가 울렸을 때 자동으로 </a:t>
            </a:r>
            <a:endParaRPr lang="ko-KR" altLang="en-US" sz="1600">
              <a:solidFill>
                <a:srgbClr val="595959"/>
              </a:solidFill>
              <a:latin typeface="나눔스퀘어라운드OTF Bold"/>
              <a:ea typeface="나눔스퀘어라운드OTF Bold"/>
            </a:endParaRPr>
          </a:p>
          <a:p>
            <a:pPr>
              <a:defRPr/>
            </a:pPr>
            <a:r>
              <a:rPr lang="en-US" altLang="ko-KR" sz="1600">
                <a:solidFill>
                  <a:srgbClr val="595959"/>
                </a:solidFill>
                <a:latin typeface="나눔스퀘어라운드OTF Bold"/>
                <a:ea typeface="나눔스퀘어라운드OTF Bold"/>
              </a:rPr>
              <a:t>  119</a:t>
            </a:r>
            <a:r>
              <a:rPr lang="ko-KR" altLang="en-US" sz="1600">
                <a:solidFill>
                  <a:srgbClr val="595959"/>
                </a:solidFill>
                <a:latin typeface="나눔스퀘어라운드OTF Bold"/>
                <a:ea typeface="나눔스퀘어라운드OTF Bold"/>
              </a:rPr>
              <a:t>에 신고 접수된다면 범죄 예방 가능</a:t>
            </a:r>
            <a:endParaRPr lang="ko-KR" altLang="en-US" sz="1600">
              <a:solidFill>
                <a:srgbClr val="595959"/>
              </a:solidFill>
              <a:latin typeface="나눔스퀘어라운드OTF Bold"/>
              <a:ea typeface="나눔스퀘어라운드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FA994-F78A-5372-2F82-C484019337C8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9C1BB"/>
          </a:solidFill>
          <a:ln>
            <a:solidFill>
              <a:srgbClr val="D9C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48C13-D093-694E-0E42-1257A7A5E780}"/>
              </a:ext>
            </a:extLst>
          </p:cNvPr>
          <p:cNvSpPr txBox="1"/>
          <p:nvPr/>
        </p:nvSpPr>
        <p:spPr>
          <a:xfrm>
            <a:off x="3888297" y="2921169"/>
            <a:ext cx="4415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Thank</a:t>
            </a:r>
            <a:r>
              <a:rPr lang="ko-KR" altLang="en-US" sz="6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6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you</a:t>
            </a:r>
            <a:endParaRPr lang="ko-KR" altLang="en-US" sz="60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100821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621143" cy="6858000"/>
          </a:xfrm>
          <a:prstGeom prst="rect">
            <a:avLst/>
          </a:prstGeom>
          <a:solidFill>
            <a:srgbClr val="d9c1bb"/>
          </a:solidFill>
          <a:ln>
            <a:solidFill>
              <a:srgbClr val="d9c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389039"/>
            <a:ext cx="7172587" cy="6079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 descr="벽, 실내, 방, 장면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1143" y="0"/>
            <a:ext cx="4570857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987" y="781921"/>
            <a:ext cx="2175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목차</a:t>
            </a:r>
            <a:endParaRPr lang="ko-KR" altLang="en-US" sz="60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66987" y="2365608"/>
            <a:ext cx="3676388" cy="3099908"/>
            <a:chOff x="466987" y="2365608"/>
            <a:chExt cx="3098333" cy="3099908"/>
          </a:xfrm>
        </p:grpSpPr>
        <p:sp>
          <p:nvSpPr>
            <p:cNvPr id="9" name="TextBox 8"/>
            <p:cNvSpPr txBox="1"/>
            <p:nvPr/>
          </p:nvSpPr>
          <p:spPr>
            <a:xfrm>
              <a:off x="466987" y="2365608"/>
              <a:ext cx="21755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1. </a:t>
              </a:r>
              <a:r>
                <a:rPr lang="ko-KR" altLang="en-US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개발 동기</a:t>
              </a:r>
              <a:endParaRPr lang="ko-KR" altLang="en-US" sz="2400">
                <a:solidFill>
                  <a:srgbClr val="d9c1bb"/>
                </a:solidFill>
                <a:latin typeface="나눔스퀘어라운드OTF Bold"/>
                <a:ea typeface="나눔스퀘어라운드OTF Bol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6987" y="3025169"/>
              <a:ext cx="21755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2. </a:t>
              </a:r>
              <a:r>
                <a:rPr lang="ko-KR" altLang="en-US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프로세스</a:t>
              </a:r>
              <a:endParaRPr lang="ko-KR" altLang="en-US" sz="2400">
                <a:solidFill>
                  <a:srgbClr val="d9c1bb"/>
                </a:solidFill>
                <a:latin typeface="나눔스퀘어라운드OTF Bold"/>
                <a:ea typeface="나눔스퀘어라운드OTF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987" y="3684730"/>
              <a:ext cx="2175543" cy="447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3. </a:t>
              </a:r>
              <a:r>
                <a:rPr lang="ko-KR" altLang="en-US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시연 영상</a:t>
              </a:r>
              <a:endParaRPr lang="ko-KR" altLang="en-US" sz="2400">
                <a:solidFill>
                  <a:srgbClr val="d9c1bb"/>
                </a:solidFill>
                <a:latin typeface="나눔스퀘어라운드OTF Bold"/>
                <a:ea typeface="나눔스퀘어라운드OTF Bol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987" y="4344291"/>
              <a:ext cx="30983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4. </a:t>
              </a:r>
              <a:r>
                <a:rPr lang="ko-KR" altLang="en-US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문제점 및 해결 방안</a:t>
              </a:r>
              <a:endParaRPr lang="ko-KR" altLang="en-US" sz="2400">
                <a:solidFill>
                  <a:srgbClr val="d9c1bb"/>
                </a:solidFill>
                <a:latin typeface="나눔스퀘어라운드OTF Bold"/>
                <a:ea typeface="나눔스퀘어라운드OTF Bol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6987" y="5003851"/>
              <a:ext cx="30983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5. </a:t>
              </a:r>
              <a:r>
                <a:rPr lang="ko-KR" altLang="en-US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rPr>
                <a:t>기대 효과</a:t>
              </a:r>
              <a:endParaRPr lang="ko-KR" altLang="en-US" sz="2400">
                <a:solidFill>
                  <a:srgbClr val="d9c1bb"/>
                </a:solidFill>
                <a:latin typeface="나눔스퀘어라운드OTF Bold"/>
                <a:ea typeface="나눔스퀘어라운드OTF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3430" y="386435"/>
            <a:ext cx="2541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개발 동기</a:t>
            </a:r>
            <a:endParaRPr lang="ko-KR" altLang="en-US" sz="3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8583" y="1700399"/>
            <a:ext cx="4258443" cy="2575027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1552586" y="4265454"/>
            <a:ext cx="4258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지속적인 </a:t>
            </a:r>
            <a:r>
              <a:rPr lang="en-US" altLang="ko-KR" sz="28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1</a:t>
            </a:r>
            <a:r>
              <a:rPr lang="ko-KR" altLang="en-US" sz="28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인가구의 증가</a:t>
            </a:r>
            <a:endParaRPr lang="en-US" altLang="ko-KR" sz="24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35131" y="4276080"/>
            <a:ext cx="4134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야간에 이동 시 불편함</a:t>
            </a:r>
            <a:endParaRPr lang="en-US" altLang="ko-KR" sz="24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3" name="그림 2" descr="벽, 실내, 램프, 어두운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1456" y="1563348"/>
            <a:ext cx="3861000" cy="257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0124" y="4796027"/>
            <a:ext cx="3044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수면 중 화장실</a:t>
            </a:r>
            <a:r>
              <a:rPr lang="en-US" altLang="ko-KR" sz="1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, </a:t>
            </a:r>
            <a:r>
              <a:rPr lang="ko-KR" altLang="en-US" sz="1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정수기 이용 시 어두운 환경에 부상 위험</a:t>
            </a:r>
            <a:endParaRPr lang="en-US" altLang="ko-KR" sz="1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7613" y="4788674"/>
            <a:ext cx="4828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1</a:t>
            </a:r>
            <a:r>
              <a:rPr lang="ko-KR" altLang="en-US" sz="1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인 가구의 증가에 따라</a:t>
            </a:r>
            <a:endParaRPr lang="ko-KR" altLang="en-US" sz="1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  <a:p>
            <a:pPr algn="ctr">
              <a:defRPr/>
            </a:pPr>
            <a:r>
              <a:rPr lang="en-US" altLang="ko-KR" sz="1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1</a:t>
            </a:r>
            <a:r>
              <a:rPr lang="ko-KR" altLang="en-US" sz="1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인 가구를 대상으로 한 강력범죄 증가</a:t>
            </a:r>
            <a:endParaRPr lang="en-US" altLang="ko-KR" sz="1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7025" y="1686751"/>
            <a:ext cx="2622705" cy="2602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3430" y="386435"/>
            <a:ext cx="2691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개발 동기</a:t>
            </a:r>
            <a:endParaRPr lang="ko-KR" altLang="en-US" sz="3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1144563" y="1712816"/>
            <a:ext cx="9902875" cy="4171332"/>
            <a:chOff x="1665912" y="1343240"/>
            <a:chExt cx="9902875" cy="4171332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1665912" y="1343241"/>
              <a:ext cx="2880000" cy="3924475"/>
              <a:chOff x="1665912" y="2049710"/>
              <a:chExt cx="2880000" cy="3924475"/>
            </a:xfrm>
          </p:grpSpPr>
          <p:pic>
            <p:nvPicPr>
              <p:cNvPr id="19" name="그래픽 18" descr="방패 선택 표시 단색으로 채워진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1665912" y="2049710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192323" y="4867012"/>
                <a:ext cx="17057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8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보안</a:t>
                </a:r>
                <a:endParaRPr lang="en-US" altLang="ko-KR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172079" y="5400152"/>
                <a:ext cx="1932036" cy="57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외출 시 </a:t>
                </a:r>
                <a:r>
                  <a:rPr lang="en-US" altLang="ko-KR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PSD</a:t>
                </a:r>
                <a:r>
                  <a:rPr lang="ko-KR" altLang="en-US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 센서 기반 침입 </a:t>
                </a:r>
                <a:r>
                  <a:rPr lang="ko-KR" altLang="en-US" sz="1600">
                    <a:solidFill>
                      <a:srgbClr val="e2d0cb"/>
                    </a:solidFill>
                    <a:latin typeface="나눔스퀘어라운드OTF Bold"/>
                    <a:ea typeface="나눔스퀘어라운드OTF Bold"/>
                  </a:rPr>
                  <a:t>경보</a:t>
                </a:r>
                <a:r>
                  <a:rPr lang="ko-KR" altLang="en-US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 </a:t>
                </a:r>
                <a:endParaRPr lang="en-US" altLang="ko-KR" sz="1600">
                  <a:solidFill>
                    <a:srgbClr val="d9c1bb"/>
                  </a:solidFill>
                  <a:latin typeface="나눔스퀘어라운드OTF Bold"/>
                  <a:ea typeface="나눔스퀘어라운드OTF Bold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 rot="0">
              <a:off x="5177350" y="1343241"/>
              <a:ext cx="2880000" cy="4171331"/>
              <a:chOff x="4883789" y="1343241"/>
              <a:chExt cx="2880000" cy="4171331"/>
            </a:xfrm>
          </p:grpSpPr>
          <p:pic>
            <p:nvPicPr>
              <p:cNvPr id="16" name="그래픽 15" descr="램프 윤곽선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883789" y="1343241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5470909" y="4160541"/>
                <a:ext cx="17057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8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안전</a:t>
                </a:r>
                <a:endParaRPr lang="en-US" altLang="ko-KR" sz="2400">
                  <a:solidFill>
                    <a:srgbClr val="d9c1bb"/>
                  </a:solidFill>
                  <a:latin typeface="나눔스퀘어라운드OTF Bold"/>
                  <a:ea typeface="나눔스퀘어라운드OTF Bold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267277" y="4693683"/>
                <a:ext cx="2113021" cy="820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야간에 이동시</a:t>
                </a:r>
                <a:endParaRPr lang="ko-KR" altLang="en-US" sz="1600">
                  <a:solidFill>
                    <a:srgbClr val="d9c1bb"/>
                  </a:solidFill>
                  <a:latin typeface="나눔스퀘어라운드OTF Bold"/>
                  <a:ea typeface="나눔스퀘어라운드OTF Bold"/>
                </a:endParaRPr>
              </a:p>
              <a:p>
                <a:pPr algn="ctr">
                  <a:defRPr/>
                </a:pPr>
                <a:r>
                  <a:rPr lang="ko-KR" altLang="en-US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자동 </a:t>
                </a:r>
                <a:r>
                  <a:rPr lang="en-US" altLang="ko-KR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Led </a:t>
                </a:r>
                <a:r>
                  <a:rPr lang="ko-KR" altLang="en-US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점등으로 </a:t>
                </a:r>
                <a:r>
                  <a:rPr lang="en-US" altLang="ko-KR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 </a:t>
                </a:r>
                <a:r>
                  <a:rPr lang="ko-KR" altLang="en-US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rPr>
                  <a:t>안전 확보</a:t>
                </a:r>
                <a:endParaRPr lang="ko-KR" altLang="en-US" sz="1600">
                  <a:solidFill>
                    <a:srgbClr val="d9c1bb"/>
                  </a:solidFill>
                  <a:latin typeface="나눔스퀘어라운드OTF Bold"/>
                  <a:ea typeface="나눔스퀘어라운드OTF Bold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8688787" y="1343240"/>
              <a:ext cx="2880000" cy="3914554"/>
              <a:chOff x="8627857" y="1343241"/>
              <a:chExt cx="2880000" cy="3914554"/>
            </a:xfrm>
          </p:grpSpPr>
          <p:pic>
            <p:nvPicPr>
              <p:cNvPr id="11" name="그래픽 10" descr="신용 카드 윤곽선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627857" y="1343241"/>
                <a:ext cx="2880000" cy="2880000"/>
              </a:xfrm>
              <a:prstGeom prst="rect">
                <a:avLst/>
              </a:prstGeom>
            </p:spPr>
          </p:pic>
          <p:grpSp>
            <p:nvGrpSpPr>
              <p:cNvPr id="12" name="그룹 11"/>
              <p:cNvGrpSpPr/>
              <p:nvPr/>
            </p:nvGrpSpPr>
            <p:grpSpPr>
              <a:xfrm rot="0">
                <a:off x="8774519" y="4160543"/>
                <a:ext cx="2586674" cy="1097252"/>
                <a:chOff x="8774519" y="4160543"/>
                <a:chExt cx="2586674" cy="1097252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9146797" y="4160543"/>
                  <a:ext cx="170575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800">
                      <a:solidFill>
                        <a:srgbClr val="d9c1bb"/>
                      </a:solidFill>
                      <a:latin typeface="나눔스퀘어라운드OTF Bold"/>
                      <a:ea typeface="나눔스퀘어라운드OTF Bold"/>
                    </a:rPr>
                    <a:t>편리함</a:t>
                  </a:r>
                  <a:endParaRPr lang="en-US" altLang="ko-KR" sz="24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8774519" y="4683762"/>
                  <a:ext cx="2586674" cy="5740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>
                      <a:solidFill>
                        <a:srgbClr val="d9c1bb"/>
                      </a:solidFill>
                      <a:latin typeface="나눔스퀘어라운드OTF Bold"/>
                      <a:ea typeface="나눔스퀘어라운드OTF Bold"/>
                    </a:rPr>
                    <a:t>RFID </a:t>
                  </a:r>
                  <a:r>
                    <a:rPr lang="ko-KR" altLang="en-US" sz="1600">
                      <a:solidFill>
                        <a:srgbClr val="d9c1bb"/>
                      </a:solidFill>
                      <a:latin typeface="나눔스퀘어라운드OTF Bold"/>
                      <a:ea typeface="나눔스퀘어라운드OTF Bold"/>
                    </a:rPr>
                    <a:t>카드를 활용</a:t>
                  </a:r>
                  <a:r>
                    <a:rPr lang="en-US" altLang="ko-KR" sz="1600">
                      <a:solidFill>
                        <a:srgbClr val="d9c1bb"/>
                      </a:solidFill>
                      <a:latin typeface="나눔스퀘어라운드OTF Bold"/>
                      <a:ea typeface="나눔스퀘어라운드OTF Bold"/>
                    </a:rPr>
                    <a:t>,</a:t>
                  </a:r>
                  <a:endParaRPr lang="en-US" altLang="ko-KR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endParaRPr>
                </a:p>
                <a:p>
                  <a:pPr algn="ctr">
                    <a:defRPr/>
                  </a:pPr>
                  <a:r>
                    <a:rPr lang="ko-KR" altLang="en-US" sz="1600">
                      <a:solidFill>
                        <a:srgbClr val="d9c1bb"/>
                      </a:solidFill>
                      <a:latin typeface="나눔스퀘어라운드OTF Bold"/>
                      <a:ea typeface="나눔스퀘어라운드OTF Bold"/>
                    </a:rPr>
                    <a:t> 간단하게 생활 모드 변경 </a:t>
                  </a:r>
                  <a:endParaRPr lang="en-US" altLang="ko-KR" sz="1600">
                    <a:solidFill>
                      <a:srgbClr val="d9c1bb"/>
                    </a:solidFill>
                    <a:latin typeface="나눔스퀘어라운드OTF Bold"/>
                    <a:ea typeface="나눔스퀘어라운드OTF Bold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3430" y="386435"/>
            <a:ext cx="3878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프로세스</a:t>
            </a:r>
            <a:r>
              <a:rPr lang="en-US" altLang="ko-KR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(</a:t>
            </a:r>
            <a:r>
              <a:rPr lang="ko-KR" altLang="en-US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구상도</a:t>
            </a:r>
            <a:r>
              <a:rPr lang="en-US" altLang="ko-KR" sz="3600">
                <a:solidFill>
                  <a:srgbClr val="d9c1bb"/>
                </a:solidFill>
                <a:latin typeface="나눔스퀘어라운드OTF Bold"/>
                <a:ea typeface="나눔스퀘어라운드OTF Bold"/>
              </a:rPr>
              <a:t>)</a:t>
            </a:r>
            <a:endParaRPr lang="ko-KR" altLang="en-US" sz="3600">
              <a:solidFill>
                <a:srgbClr val="d9c1bb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1463" y="1368175"/>
            <a:ext cx="1666819" cy="4114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604946" y="3967755"/>
            <a:ext cx="1057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atin typeface="나눔스퀘어 Bold"/>
                <a:ea typeface="나눔스퀘어 Bold"/>
              </a:rPr>
              <a:t>UART </a:t>
            </a:r>
            <a:r>
              <a:rPr lang="ko-KR" altLang="en-US" sz="1400">
                <a:latin typeface="나눔스퀘어 Bold"/>
                <a:ea typeface="나눔스퀘어 Bold"/>
              </a:rPr>
              <a:t>통신</a:t>
            </a:r>
            <a:endParaRPr lang="ko-KR" altLang="en-US" sz="1400">
              <a:latin typeface="나눔스퀘어 Bold"/>
              <a:ea typeface="나눔스퀘어 Bold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7306686" y="2782936"/>
            <a:ext cx="3357672" cy="3113603"/>
            <a:chOff x="7489058" y="3068684"/>
            <a:chExt cx="3357672" cy="3113603"/>
          </a:xfrm>
        </p:grpSpPr>
        <p:grpSp>
          <p:nvGrpSpPr>
            <p:cNvPr id="2" name="그룹 1"/>
            <p:cNvGrpSpPr/>
            <p:nvPr/>
          </p:nvGrpSpPr>
          <p:grpSpPr>
            <a:xfrm rot="0">
              <a:off x="7875291" y="3068684"/>
              <a:ext cx="2819737" cy="1435114"/>
              <a:chOff x="7875291" y="3068684"/>
              <a:chExt cx="2819737" cy="1435114"/>
            </a:xfrm>
          </p:grpSpPr>
          <p:grpSp>
            <p:nvGrpSpPr>
              <p:cNvPr id="29" name="그룹 28"/>
              <p:cNvGrpSpPr/>
              <p:nvPr/>
            </p:nvGrpSpPr>
            <p:grpSpPr>
              <a:xfrm rot="0">
                <a:off x="7875291" y="3068684"/>
                <a:ext cx="1057013" cy="1435114"/>
                <a:chOff x="7087036" y="2900270"/>
                <a:chExt cx="1057013" cy="1435114"/>
              </a:xfrm>
            </p:grpSpPr>
            <p:pic>
              <p:nvPicPr>
                <p:cNvPr id="12" name="그림 11" descr="어두운이(가) 표시된 사진  자동 생성된 설명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6220" r="35070"/>
                <a:stretch>
                  <a:fillRect/>
                </a:stretch>
              </p:blipFill>
              <p:spPr>
                <a:xfrm>
                  <a:off x="7447762" y="2900270"/>
                  <a:ext cx="335560" cy="1112518"/>
                </a:xfrm>
                <a:prstGeom prst="rect">
                  <a:avLst/>
                </a:prstGeom>
              </p:spPr>
            </p:pic>
            <p:sp>
              <p:nvSpPr>
                <p:cNvPr id="41" name="TextBox 40"/>
                <p:cNvSpPr txBox="1"/>
                <p:nvPr/>
              </p:nvSpPr>
              <p:spPr>
                <a:xfrm>
                  <a:off x="7087036" y="4027607"/>
                  <a:ext cx="105701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400">
                      <a:latin typeface="나눔스퀘어 Bold"/>
                      <a:ea typeface="나눔스퀘어 Bold"/>
                    </a:rPr>
                    <a:t>LED</a:t>
                  </a:r>
                  <a:endParaRPr lang="ko-KR" altLang="en-US" sz="1400">
                    <a:latin typeface="나눔스퀘어 Bold"/>
                    <a:ea typeface="나눔스퀘어 Bold"/>
                  </a:endParaRPr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 rot="0">
                <a:off x="9638016" y="3117778"/>
                <a:ext cx="1057013" cy="1386020"/>
                <a:chOff x="8327734" y="3126197"/>
                <a:chExt cx="1057013" cy="1386020"/>
              </a:xfrm>
            </p:grpSpPr>
            <p:pic>
              <p:nvPicPr>
                <p:cNvPr id="14" name="그림 13" descr="어두운이(가) 표시된 사진  자동 생성된 설명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240" r="6710" b="4840"/>
                <a:stretch>
                  <a:fillRect/>
                </a:stretch>
              </p:blipFill>
              <p:spPr>
                <a:xfrm>
                  <a:off x="8385767" y="3126197"/>
                  <a:ext cx="940946" cy="1078243"/>
                </a:xfrm>
                <a:prstGeom prst="rect">
                  <a:avLst/>
                </a:prstGeom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8327734" y="4204440"/>
                  <a:ext cx="105701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400">
                      <a:latin typeface="나눔스퀘어 Bold"/>
                      <a:ea typeface="나눔스퀘어 Bold"/>
                    </a:rPr>
                    <a:t>BUZZER</a:t>
                  </a:r>
                  <a:endParaRPr lang="ko-KR" altLang="en-US" sz="1400">
                    <a:latin typeface="나눔스퀘어 Bold"/>
                    <a:ea typeface="나눔스퀘어 Bold"/>
                  </a:endParaRPr>
                </a:p>
              </p:txBody>
            </p:sp>
          </p:grpSp>
        </p:grpSp>
        <p:grpSp>
          <p:nvGrpSpPr>
            <p:cNvPr id="30" name="그룹 29"/>
            <p:cNvGrpSpPr/>
            <p:nvPr/>
          </p:nvGrpSpPr>
          <p:grpSpPr>
            <a:xfrm rot="0">
              <a:off x="7489058" y="4848933"/>
              <a:ext cx="1829478" cy="1333354"/>
              <a:chOff x="7391400" y="4533194"/>
              <a:chExt cx="1829478" cy="1333354"/>
            </a:xfrm>
          </p:grpSpPr>
          <p:pic>
            <p:nvPicPr>
              <p:cNvPr id="10" name="그림 9" descr="어두운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5"/>
              <a:srcRect l="13480" t="33620" r="13230" b="34070"/>
              <a:stretch>
                <a:fillRect/>
              </a:stretch>
            </p:blipFill>
            <p:spPr>
              <a:xfrm>
                <a:off x="7391400" y="4533194"/>
                <a:ext cx="1829478" cy="806508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7558558" y="5347077"/>
                <a:ext cx="1550901" cy="519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>
                    <a:latin typeface="나눔스퀘어 Bold"/>
                    <a:ea typeface="나눔스퀘어 Bold"/>
                  </a:rPr>
                  <a:t>PSD </a:t>
                </a:r>
                <a:r>
                  <a:rPr lang="ko-KR" altLang="en-US" sz="1400">
                    <a:latin typeface="나눔스퀘어 Bold"/>
                    <a:ea typeface="나눔스퀘어 Bold"/>
                  </a:rPr>
                  <a:t>센서</a:t>
                </a:r>
                <a:endParaRPr lang="ko-KR" altLang="en-US" sz="1400">
                  <a:latin typeface="나눔스퀘어 Bold"/>
                  <a:ea typeface="나눔스퀘어 Bold"/>
                </a:endParaRPr>
              </a:p>
              <a:p>
                <a:pPr algn="ctr">
                  <a:defRPr/>
                </a:pPr>
                <a:r>
                  <a:rPr lang="en-US" altLang="ko-KR" sz="1400">
                    <a:latin typeface="나눔스퀘어 Bold"/>
                    <a:ea typeface="나눔스퀘어 Bold"/>
                  </a:rPr>
                  <a:t>GP2Y0A21YK0F</a:t>
                </a:r>
                <a:endParaRPr lang="en-US" altLang="ko-KR" sz="1400">
                  <a:latin typeface="나눔스퀘어 Bold"/>
                  <a:ea typeface="나눔스퀘어 Bold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0">
              <a:off x="9486316" y="4955408"/>
              <a:ext cx="1360414" cy="1138685"/>
              <a:chOff x="7237875" y="3701267"/>
              <a:chExt cx="1360414" cy="113868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7612583" y="4320481"/>
                <a:ext cx="610998" cy="519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>
                    <a:latin typeface="나눔스퀘어 Bold"/>
                    <a:ea typeface="나눔스퀘어 Bold"/>
                  </a:rPr>
                  <a:t>LCD 1602</a:t>
                </a:r>
                <a:endParaRPr lang="en-US" altLang="ko-KR" sz="1400">
                  <a:latin typeface="나눔스퀘어 Bold"/>
                  <a:ea typeface="나눔스퀘어 Bold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6"/>
              <a:srcRect t="27120" b="27360"/>
              <a:stretch>
                <a:fillRect/>
              </a:stretch>
            </p:blipFill>
            <p:spPr>
              <a:xfrm>
                <a:off x="7237875" y="3701267"/>
                <a:ext cx="1360414" cy="619214"/>
              </a:xfrm>
              <a:prstGeom prst="rect">
                <a:avLst/>
              </a:prstGeom>
            </p:spPr>
          </p:pic>
        </p:grpSp>
      </p:grpSp>
      <p:grpSp>
        <p:nvGrpSpPr>
          <p:cNvPr id="13" name="그룹 12"/>
          <p:cNvGrpSpPr/>
          <p:nvPr/>
        </p:nvGrpSpPr>
        <p:grpSpPr>
          <a:xfrm rot="0">
            <a:off x="1810558" y="3476068"/>
            <a:ext cx="2852350" cy="1836977"/>
            <a:chOff x="1930615" y="3278790"/>
            <a:chExt cx="2852350" cy="1836977"/>
          </a:xfrm>
        </p:grpSpPr>
        <p:pic>
          <p:nvPicPr>
            <p:cNvPr id="27" name="그림 26" descr="텍스트, 주차장, 측정기이(가) 표시된 사진  자동 생성된 설명"/>
            <p:cNvPicPr>
              <a:picLocks noChangeAspect="1"/>
            </p:cNvPicPr>
            <p:nvPr/>
          </p:nvPicPr>
          <p:blipFill rotWithShape="1">
            <a:blip r:embed="rId7"/>
            <a:srcRect l="17970" t="5290" r="18080"/>
            <a:stretch>
              <a:fillRect/>
            </a:stretch>
          </p:blipFill>
          <p:spPr>
            <a:xfrm>
              <a:off x="2173842" y="3278790"/>
              <a:ext cx="882503" cy="1306958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930615" y="4599639"/>
              <a:ext cx="1354669" cy="516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>
                  <a:latin typeface="나눔스퀘어 Bold"/>
                  <a:ea typeface="나눔스퀘어 Bold"/>
                </a:rPr>
                <a:t>RFID </a:t>
              </a:r>
              <a:r>
                <a:rPr lang="ko-KR" altLang="en-US" sz="1400">
                  <a:latin typeface="나눔스퀘어 Bold"/>
                  <a:ea typeface="나눔스퀘어 Bold"/>
                </a:rPr>
                <a:t>모듈</a:t>
              </a:r>
              <a:endParaRPr lang="ko-KR" altLang="en-US" sz="1400">
                <a:latin typeface="나눔스퀘어 Bold"/>
                <a:ea typeface="나눔스퀘어 Bold"/>
              </a:endParaRPr>
            </a:p>
            <a:p>
              <a:pPr algn="ctr">
                <a:defRPr/>
              </a:pPr>
              <a:r>
                <a:rPr lang="en-US" altLang="ko-KR" sz="1400">
                  <a:latin typeface="나눔스퀘어 Bold"/>
                  <a:ea typeface="나눔스퀘어 Bold"/>
                </a:rPr>
                <a:t>RFID-RC522</a:t>
              </a:r>
              <a:endParaRPr lang="en-US" altLang="ko-KR" sz="1400">
                <a:latin typeface="나눔스퀘어 Bold"/>
                <a:ea typeface="나눔스퀘어 Bold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0">
              <a:off x="3617528" y="3330432"/>
              <a:ext cx="1165437" cy="1785335"/>
              <a:chOff x="3758901" y="3030058"/>
              <a:chExt cx="1165437" cy="1785335"/>
            </a:xfrm>
          </p:grpSpPr>
          <p:pic>
            <p:nvPicPr>
              <p:cNvPr id="7" name="그림 6" descr="텍스트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8"/>
              <a:srcRect l="10220" t="6160" r="61930" b="28400"/>
              <a:stretch>
                <a:fillRect/>
              </a:stretch>
            </p:blipFill>
            <p:spPr>
              <a:xfrm>
                <a:off x="3967396" y="3030058"/>
                <a:ext cx="748447" cy="1273494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758901" y="4299697"/>
                <a:ext cx="1165437" cy="515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>
                    <a:latin typeface="나눔스퀘어 Bold"/>
                    <a:ea typeface="나눔스퀘어 Bold"/>
                  </a:rPr>
                  <a:t>온습도 센서</a:t>
                </a:r>
                <a:endParaRPr lang="ko-KR" altLang="en-US" sz="1400">
                  <a:latin typeface="나눔스퀘어 Bold"/>
                  <a:ea typeface="나눔스퀘어 Bold"/>
                </a:endParaRPr>
              </a:p>
              <a:p>
                <a:pPr algn="ctr">
                  <a:defRPr/>
                </a:pPr>
                <a:r>
                  <a:rPr lang="en-US" altLang="ko-KR" sz="1400">
                    <a:latin typeface="나눔스퀘어 Bold"/>
                    <a:ea typeface="나눔스퀘어 Bold"/>
                  </a:rPr>
                  <a:t>DHT-11</a:t>
                </a:r>
                <a:endParaRPr lang="en-US" altLang="ko-KR" sz="1400">
                  <a:latin typeface="나눔스퀘어 Bold"/>
                  <a:ea typeface="나눔스퀘어 Bold"/>
                </a:endParaRPr>
              </a:p>
            </p:txBody>
          </p:sp>
        </p:grp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t="26100" b="26020"/>
          <a:stretch>
            <a:fillRect/>
          </a:stretch>
        </p:blipFill>
        <p:spPr>
          <a:xfrm>
            <a:off x="2548834" y="1193743"/>
            <a:ext cx="1465093" cy="70150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 rot="0">
            <a:off x="1053304" y="1927832"/>
            <a:ext cx="4456156" cy="4523922"/>
            <a:chOff x="1053304" y="1659384"/>
            <a:chExt cx="4456156" cy="4523922"/>
          </a:xfrm>
        </p:grpSpPr>
        <p:grpSp>
          <p:nvGrpSpPr>
            <p:cNvPr id="18" name="그룹 17"/>
            <p:cNvGrpSpPr/>
            <p:nvPr/>
          </p:nvGrpSpPr>
          <p:grpSpPr>
            <a:xfrm rot="0">
              <a:off x="1053304" y="1659384"/>
              <a:ext cx="4456156" cy="4523922"/>
              <a:chOff x="1053304" y="1659384"/>
              <a:chExt cx="4456156" cy="4523922"/>
            </a:xfrm>
          </p:grpSpPr>
          <p:sp>
            <p:nvSpPr>
              <p:cNvPr id="33" name="사각형: 둥근 모서리 32"/>
              <p:cNvSpPr/>
              <p:nvPr/>
            </p:nvSpPr>
            <p:spPr>
              <a:xfrm>
                <a:off x="1053304" y="1830340"/>
                <a:ext cx="4456156" cy="4352966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968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0" name="사각형: 둥근 모서리 39"/>
              <p:cNvSpPr/>
              <p:nvPr/>
            </p:nvSpPr>
            <p:spPr>
              <a:xfrm>
                <a:off x="2488623" y="1659384"/>
                <a:ext cx="1585519" cy="34394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0096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>
                    <a:solidFill>
                      <a:schemeClr val="tx1"/>
                    </a:solidFill>
                    <a:latin typeface="나눔스퀘어 Bold"/>
                    <a:ea typeface="나눔스퀘어 Bold"/>
                  </a:rPr>
                  <a:t>Arduino</a:t>
                </a:r>
                <a:endParaRPr lang="ko-KR" altLang="en-US">
                  <a:solidFill>
                    <a:schemeClr val="tx1"/>
                  </a:solidFill>
                  <a:latin typeface="나눔스퀘어 Bold"/>
                  <a:ea typeface="나눔스퀘어 Bold"/>
                </a:endParaRPr>
              </a:p>
            </p:txBody>
          </p:sp>
        </p:grpSp>
        <p:sp>
          <p:nvSpPr>
            <p:cNvPr id="56" name="사각형: 둥근 모서리 55"/>
            <p:cNvSpPr/>
            <p:nvPr/>
          </p:nvSpPr>
          <p:spPr>
            <a:xfrm>
              <a:off x="1736652" y="2800542"/>
              <a:ext cx="3089459" cy="2443214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6757444" y="1927832"/>
            <a:ext cx="4456156" cy="4523922"/>
            <a:chOff x="6161825" y="1734272"/>
            <a:chExt cx="4456156" cy="4523922"/>
          </a:xfrm>
        </p:grpSpPr>
        <p:sp>
          <p:nvSpPr>
            <p:cNvPr id="58" name="사각형: 둥근 모서리 57"/>
            <p:cNvSpPr/>
            <p:nvPr/>
          </p:nvSpPr>
          <p:spPr>
            <a:xfrm>
              <a:off x="6161825" y="1905228"/>
              <a:ext cx="4456156" cy="435296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3676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사각형: 둥근 모서리 58"/>
            <p:cNvSpPr/>
            <p:nvPr/>
          </p:nvSpPr>
          <p:spPr>
            <a:xfrm>
              <a:off x="7597144" y="1734272"/>
              <a:ext cx="1585519" cy="34394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3676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  <a:latin typeface="나눔스퀘어 Bold"/>
                  <a:ea typeface="나눔스퀘어 Bold"/>
                </a:rPr>
                <a:t>AVR128A</a:t>
              </a:r>
              <a:endParaRPr lang="ko-KR" altLang="en-US">
                <a:solidFill>
                  <a:schemeClr val="tx1"/>
                </a:solidFill>
                <a:latin typeface="나눔스퀘어 Bold"/>
                <a:ea typeface="나눔스퀘어 Bold"/>
              </a:endParaRPr>
            </a:p>
          </p:txBody>
        </p:sp>
      </p:grpSp>
      <p:cxnSp>
        <p:nvCxnSpPr>
          <p:cNvPr id="53" name="직선 화살표 연결선 52"/>
          <p:cNvCxnSpPr/>
          <p:nvPr/>
        </p:nvCxnSpPr>
        <p:spPr>
          <a:xfrm>
            <a:off x="5214858" y="4290597"/>
            <a:ext cx="183718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5A79AB-40FF-BEE8-E22E-99FD707B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13" y="1151242"/>
            <a:ext cx="7214174" cy="54950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58A1C0-A10F-F9BF-58C2-48E578B33A35}"/>
              </a:ext>
            </a:extLst>
          </p:cNvPr>
          <p:cNvSpPr txBox="1"/>
          <p:nvPr/>
        </p:nvSpPr>
        <p:spPr>
          <a:xfrm>
            <a:off x="433430" y="386435"/>
            <a:ext cx="4021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프로세스</a:t>
            </a:r>
            <a:r>
              <a:rPr lang="en-US" altLang="ko-KR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흐름도</a:t>
            </a:r>
            <a:r>
              <a:rPr lang="en-US" altLang="ko-KR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sz="3600" dirty="0">
              <a:solidFill>
                <a:srgbClr val="D9C1B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1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D58A1C0-A10F-F9BF-58C2-48E578B33A35}"/>
              </a:ext>
            </a:extLst>
          </p:cNvPr>
          <p:cNvSpPr txBox="1"/>
          <p:nvPr/>
        </p:nvSpPr>
        <p:spPr>
          <a:xfrm>
            <a:off x="433430" y="386435"/>
            <a:ext cx="392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프로세스</a:t>
            </a:r>
            <a:r>
              <a:rPr lang="en-US" altLang="ko-KR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(Arduino)</a:t>
            </a:r>
            <a:endParaRPr lang="ko-KR" altLang="en-US" sz="3600" dirty="0">
              <a:solidFill>
                <a:srgbClr val="D9C1B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B29D119-0E92-C4DC-777B-0E31610B1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0" y="1666629"/>
            <a:ext cx="9107171" cy="1762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7BE4B-2048-8A52-6EAE-10E046E201D1}"/>
              </a:ext>
            </a:extLst>
          </p:cNvPr>
          <p:cNvSpPr txBox="1"/>
          <p:nvPr/>
        </p:nvSpPr>
        <p:spPr>
          <a:xfrm>
            <a:off x="553370" y="1328075"/>
            <a:ext cx="392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● 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RFID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인터럽트 설정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5120ECF-0C86-9449-2F82-1DB0959CF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63"/>
          <a:stretch/>
        </p:blipFill>
        <p:spPr>
          <a:xfrm>
            <a:off x="553369" y="4000167"/>
            <a:ext cx="3353268" cy="2264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A1A828-487C-6099-4A7D-9D54BDD1358E}"/>
              </a:ext>
            </a:extLst>
          </p:cNvPr>
          <p:cNvSpPr txBox="1"/>
          <p:nvPr/>
        </p:nvSpPr>
        <p:spPr>
          <a:xfrm>
            <a:off x="553369" y="3661613"/>
            <a:ext cx="392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● 인터럽트 발생시 동작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62D125-81FD-726C-56D9-D849C80C7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571" y="114169"/>
            <a:ext cx="1989666" cy="22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D58A1C0-A10F-F9BF-58C2-48E578B33A35}"/>
              </a:ext>
            </a:extLst>
          </p:cNvPr>
          <p:cNvSpPr txBox="1"/>
          <p:nvPr/>
        </p:nvSpPr>
        <p:spPr>
          <a:xfrm>
            <a:off x="433430" y="386435"/>
            <a:ext cx="392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프로세스</a:t>
            </a:r>
            <a:r>
              <a:rPr lang="en-US" altLang="ko-KR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(Arduino)</a:t>
            </a:r>
            <a:endParaRPr lang="ko-KR" altLang="en-US" sz="3600" dirty="0">
              <a:solidFill>
                <a:srgbClr val="D9C1B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7BE4B-2048-8A52-6EAE-10E046E201D1}"/>
              </a:ext>
            </a:extLst>
          </p:cNvPr>
          <p:cNvSpPr txBox="1"/>
          <p:nvPr/>
        </p:nvSpPr>
        <p:spPr>
          <a:xfrm>
            <a:off x="553370" y="1328075"/>
            <a:ext cx="392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● 온 습도 측정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파싱 가능한 패턴 삽입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송신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72466C-A3D5-350F-C351-E13DF6456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69" y="1666629"/>
            <a:ext cx="3829584" cy="2019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9B0F28-43D8-AF0E-08D8-9E3952B8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71" y="114169"/>
            <a:ext cx="1989666" cy="22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2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D58A1C0-A10F-F9BF-58C2-48E578B33A35}"/>
              </a:ext>
            </a:extLst>
          </p:cNvPr>
          <p:cNvSpPr txBox="1"/>
          <p:nvPr/>
        </p:nvSpPr>
        <p:spPr>
          <a:xfrm>
            <a:off x="433430" y="386435"/>
            <a:ext cx="446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프로세스</a:t>
            </a:r>
            <a:r>
              <a:rPr lang="en-US" altLang="ko-KR" sz="3600" dirty="0">
                <a:solidFill>
                  <a:srgbClr val="D9C1B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(AVR128A)</a:t>
            </a:r>
            <a:endParaRPr lang="ko-KR" altLang="en-US" sz="3600" dirty="0">
              <a:solidFill>
                <a:srgbClr val="D9C1B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0A363F5-60D3-DBD6-4C2D-696E71235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0" y="1608188"/>
            <a:ext cx="2495898" cy="3238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76A9C-7A6B-2B09-946E-609B4479C89A}"/>
              </a:ext>
            </a:extLst>
          </p:cNvPr>
          <p:cNvSpPr txBox="1"/>
          <p:nvPr/>
        </p:nvSpPr>
        <p:spPr>
          <a:xfrm>
            <a:off x="553370" y="1328075"/>
            <a:ext cx="392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● 수신 값 파싱 할 변수 설정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00606E1-8B6F-4410-7020-453B53649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11" y="1666629"/>
            <a:ext cx="2800741" cy="504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4F9A50-37BC-3086-DCCA-BCE6C5D230D2}"/>
              </a:ext>
            </a:extLst>
          </p:cNvPr>
          <p:cNvSpPr txBox="1"/>
          <p:nvPr/>
        </p:nvSpPr>
        <p:spPr>
          <a:xfrm>
            <a:off x="3876811" y="1328075"/>
            <a:ext cx="392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● 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FSD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센서 사용을 위한 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ADC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설정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BA1075-69F9-71B9-6842-62818A704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11" y="3067001"/>
            <a:ext cx="3400900" cy="724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10DA36-FDBF-45AB-835F-2F7473A98C5A}"/>
              </a:ext>
            </a:extLst>
          </p:cNvPr>
          <p:cNvSpPr txBox="1"/>
          <p:nvPr/>
        </p:nvSpPr>
        <p:spPr>
          <a:xfrm>
            <a:off x="3876811" y="2728445"/>
            <a:ext cx="392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● 인터럽트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4 RISING Mode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6D5208-F125-6038-4843-ADD7E4ED5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6" y="4664310"/>
            <a:ext cx="5325218" cy="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1A026-4E76-DD41-B268-DBA0206E5016}"/>
              </a:ext>
            </a:extLst>
          </p:cNvPr>
          <p:cNvSpPr txBox="1"/>
          <p:nvPr/>
        </p:nvSpPr>
        <p:spPr>
          <a:xfrm>
            <a:off x="3876810" y="4342245"/>
            <a:ext cx="392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● 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UART0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송수신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6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보드레이트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0234A0-5CCE-70C8-1B94-CD7614C9F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881" y="264702"/>
            <a:ext cx="1757577" cy="19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4450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264</ep:Words>
  <ep:PresentationFormat>와이드스크린</ep:PresentationFormat>
  <ep:Paragraphs>37</ep:Paragraphs>
  <ep:Slides>16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2022-07-28T14:29:24.000</dcterms:created>
  <dc:creator>diminone@gmail.com</dc:creator>
  <cp:lastModifiedBy>susu2</cp:lastModifiedBy>
  <dcterms:modified xsi:type="dcterms:W3CDTF">2022-07-29T11:33:51.711</dcterms:modified>
  <cp:revision>62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